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6"/>
  </p:notesMasterIdLst>
  <p:handoutMasterIdLst>
    <p:handoutMasterId r:id="rId17"/>
  </p:handoutMasterIdLst>
  <p:sldIdLst>
    <p:sldId id="310" r:id="rId2"/>
    <p:sldId id="311" r:id="rId3"/>
    <p:sldId id="297" r:id="rId4"/>
    <p:sldId id="257" r:id="rId5"/>
    <p:sldId id="304" r:id="rId6"/>
    <p:sldId id="258" r:id="rId7"/>
    <p:sldId id="259" r:id="rId8"/>
    <p:sldId id="305" r:id="rId9"/>
    <p:sldId id="301" r:id="rId10"/>
    <p:sldId id="302" r:id="rId11"/>
    <p:sldId id="306" r:id="rId12"/>
    <p:sldId id="307" r:id="rId13"/>
    <p:sldId id="308" r:id="rId14"/>
    <p:sldId id="309" r:id="rId15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74CD8-2FA2-46D9-B9FD-4920222B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84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1DCC7-B360-44DC-8BE5-8757255FD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53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B5DC18-C315-8619-5117-04F34A4BC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9847A6D-2235-9812-7FD1-1BAD6896B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BABC22-FBAC-7A67-5924-B2F23EB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100E3F-625B-0DFE-FEBF-3C7C19FD3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0518EA-9C17-4307-B7F6-6877E4EB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55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345D34-E82F-B0A0-6D1A-00454CE1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6F6B7F3-5F58-F7D7-2E04-B7F052B35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C1DA71-0DAE-79F7-87B3-4F4C5B19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A0F2AE-E030-2A01-EA6B-CC2B7AF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7B2171-7C6E-CB13-4821-481BF277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4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1AC54AB-EFB6-695A-6106-2D99C3713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4580DE-B760-AB83-C5DE-F84FD98E5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C40243-688C-8EED-F83E-AF2398C2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635F16A-DF1B-2076-ACF6-21E68454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04E0BE-A85C-087F-A65F-0D8ABB34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316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4E116F-6FCA-83BD-335E-070C24AA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3B9214-E39E-D793-D99B-76BA3CD25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81A70B-6EFE-BB07-C5DA-B5499EEB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167888C-B4E4-B25F-F4B9-CAEB58B6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881B17-9BD1-203B-7606-4E939557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97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7B3B43-F6BF-BA60-1949-043BE355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A7B31A9-7DD0-3C79-54F9-4210C8D6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EB440F2-CF4F-0AEE-8950-D64E2C7C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8573C5-3B2A-50AF-4578-A6D38E30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6A3071E-339E-7020-3C3D-7A88769E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52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2603A4-93C8-E69A-D26E-70DDFF13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1A1180-C6CB-35D7-09F8-E65BC48CB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BBB790-A61A-2B40-2A4D-CBEFFD2F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8E4CD04-2EE7-BF30-1474-10956743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DBE0965-5B63-62E8-53CE-FAB6133B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11FEE8-985F-3F9E-74C3-5EE0622C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265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E146F1-9C93-B39D-C18E-64451CC5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9C0589D-0A2D-8DDA-CA38-D7B568AD1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BA24DD8-3FA1-A4EB-D81A-F1EE14F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C59BD2F-16E1-BCAA-1FE8-73C5C102B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828B042-B577-9F4F-C5CC-00F19C431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C9EC76C-563D-4902-D91A-FC1B9978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904360B-3938-475E-DDAD-6297CA2A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96458E-A4E0-4F87-32E5-97304C46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95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62762C-89FF-6EC3-61A2-382B5EA7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17D57C-D926-E075-FDCA-7B18BEB5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0A59894-F52E-2137-A21D-5A4D26737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9F556E8-0152-2D82-9ED8-466BF781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5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C3D353D-C019-D660-AAC6-1D79307F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EED8ED4-449C-F0C1-E6B0-7BC072CE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D79549F-7ACA-BCB1-06F5-F62D84A6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7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A0FAC7-6D60-3C62-8098-847D60FA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68C452-8271-59D7-355E-C19A18B32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1F16984-2F5C-8225-4879-2EF06ECB1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15F3DE3-8838-DB1E-F515-5E271AE6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F775E2-3DD9-CCD5-0473-E93B6B8F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EA0178B-E8D4-E943-A2A1-4C57C566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9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21AAEA-B5DA-54EC-1C1B-99B8CF1B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5AE7150-1AAE-2C36-D55A-5064549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E3D4672-F07F-C713-65AD-3A9BE381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713C90F-0EB3-975A-6A67-42AC5B2A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A25BF44-A271-FAD8-461A-6AD7DCE1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AE9392-FCDE-3345-6503-632DF070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40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B355550-BDE5-43E3-44AB-FC634466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8DE907C-2AD4-FFD8-F1F3-3C084BC45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6F9C8A-5EA1-F5F7-4EE7-76496A5AD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3EDCB7-9A15-6522-B04C-AE97A6CD5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59B3C8-5107-96BB-5982-6B38BBF8C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2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2498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17585" y="1143000"/>
            <a:ext cx="9143999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Trees are used as avenue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e.g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.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Amaltas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Cassia,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Gulmohar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Ashok, Rain tree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etc</a:t>
            </a:r>
            <a:endParaRPr lang="en-US" sz="20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265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e.g. Flowering </a:t>
            </a:r>
            <a:r>
              <a:rPr lang="en-US" sz="2000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trees: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Gulmohar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Delonix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regia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), Bottle brush (Callistemon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lanceolatus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Ashoka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Saraca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india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), Pride of India (Lagerstroemia),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Spathodea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campanulata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Bahunia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Begonia,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Palash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Butea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monosperma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,)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Casia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fistula (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garmalo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), </a:t>
            </a:r>
            <a:r>
              <a:rPr lang="en-US" sz="2000" dirty="0" smtClean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etc. </a:t>
            </a:r>
          </a:p>
          <a:p>
            <a:pPr marL="265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e.g</a:t>
            </a:r>
            <a:r>
              <a:rPr lang="en-US" sz="2000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. </a:t>
            </a:r>
            <a:r>
              <a:rPr lang="en-US" sz="2000" b="1" dirty="0" smtClean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Foliage </a:t>
            </a:r>
            <a:r>
              <a:rPr lang="en-US" sz="2000" b="1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trees: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Ashopalav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Polyalthia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longifolia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), Silver oak,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Peltophorum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inerme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Sharu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Casuriana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equisetifplia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),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Siris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Albezia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lebbek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), Rain tree (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Samane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saman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), Eucalyptus,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Vad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Ficus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bengalensis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),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Pipal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Ficus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relegiosa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), Rubber tree (</a:t>
            </a:r>
            <a:r>
              <a:rPr lang="en-US" sz="2000" dirty="0" err="1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Ficus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elastic), etc.</a:t>
            </a:r>
          </a:p>
          <a:p>
            <a:pPr marL="26543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4477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" y="369277"/>
            <a:ext cx="9143999" cy="49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SzPts val="1100"/>
              <a:tabLst>
                <a:tab pos="381000" algn="l"/>
              </a:tabLst>
            </a:pPr>
            <a:r>
              <a:rPr lang="en-US" sz="2000" b="1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Shrubs</a:t>
            </a:r>
            <a:r>
              <a:rPr lang="en-US" sz="2000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000" b="1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Shrubs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 plants</a:t>
            </a:r>
            <a:r>
              <a:rPr lang="en-US" sz="20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</a:t>
            </a:r>
            <a:r>
              <a:rPr lang="en-US" sz="20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many</a:t>
            </a:r>
            <a:r>
              <a:rPr lang="en-US" sz="20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woody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branches</a:t>
            </a:r>
            <a:r>
              <a:rPr lang="en-US" sz="2000" spc="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arising</a:t>
            </a:r>
            <a:r>
              <a:rPr lang="en-US" sz="20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from</a:t>
            </a:r>
            <a:r>
              <a:rPr lang="en-US" sz="20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base of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plant</a:t>
            </a:r>
            <a:r>
              <a:rPr lang="en-US" sz="20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000" spc="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smaller</a:t>
            </a:r>
            <a:r>
              <a:rPr lang="en-US" sz="20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(1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 4 m in height) than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trees but bigger</a:t>
            </a:r>
            <a:r>
              <a:rPr lang="en-US" sz="2000" spc="-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than herbaceous plants</a:t>
            </a:r>
            <a:r>
              <a:rPr lang="en-US" sz="2000" dirty="0" smtClean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.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381000" algn="l"/>
              </a:tabLst>
            </a:pPr>
            <a:endParaRPr lang="en-US" sz="20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800100" marR="273050" lvl="1" indent="-34290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770255" algn="l"/>
                <a:tab pos="77089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Shrubs</a:t>
            </a:r>
            <a:r>
              <a:rPr lang="en-US" sz="2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chief</a:t>
            </a:r>
            <a:r>
              <a:rPr lang="en-US" sz="20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attraction</a:t>
            </a:r>
            <a:r>
              <a:rPr lang="en-US" sz="2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0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ornamental</a:t>
            </a:r>
            <a:r>
              <a:rPr lang="en-US" sz="20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z="20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</a:t>
            </a:r>
            <a:r>
              <a:rPr lang="en-US" sz="20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their</a:t>
            </a:r>
            <a:r>
              <a:rPr lang="en-US" sz="20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handsome</a:t>
            </a:r>
            <a:r>
              <a:rPr lang="en-US" sz="20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foliage,</a:t>
            </a:r>
            <a:r>
              <a:rPr lang="en-US" sz="20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colorful</a:t>
            </a:r>
            <a:r>
              <a:rPr lang="en-US" sz="20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flowers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attractive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berries.</a:t>
            </a:r>
          </a:p>
          <a:p>
            <a:pPr marL="800100" marR="0" lvl="1" indent="-342900" algn="just"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770255" algn="l"/>
                <a:tab pos="77089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They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perennial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habit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need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little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care.</a:t>
            </a:r>
          </a:p>
          <a:p>
            <a:pPr marL="800100" marR="0" lvl="1" indent="-342900" algn="just">
              <a:spcBef>
                <a:spcPts val="21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770255" algn="l"/>
                <a:tab pos="77089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Shrubs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ideally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suited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topiary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work,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formal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landscape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designing.</a:t>
            </a:r>
          </a:p>
          <a:p>
            <a:pPr marL="800100" marR="0" lvl="1" indent="-342900" algn="just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770255" algn="l"/>
                <a:tab pos="77089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planted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single specimen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lawns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 as tub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plants.</a:t>
            </a:r>
          </a:p>
          <a:p>
            <a:pPr marL="800100" marR="0" lvl="1" indent="-342900" algn="just">
              <a:spcBef>
                <a:spcPts val="21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770255" algn="l"/>
                <a:tab pos="77089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Shrubs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also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planted to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secure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privacy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garden.</a:t>
            </a:r>
          </a:p>
          <a:p>
            <a:pPr marL="800100" marR="0" lvl="1" indent="-342900" algn="just">
              <a:spcBef>
                <a:spcPts val="195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808355" algn="l"/>
                <a:tab pos="80899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Shrubs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 as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Shrubbery border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which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source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perennial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pleaser.</a:t>
            </a:r>
          </a:p>
          <a:p>
            <a:pPr marL="800100" marR="0" lvl="1" indent="-342900" algn="just">
              <a:spcBef>
                <a:spcPts val="21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770255" algn="l"/>
                <a:tab pos="770890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Some</a:t>
            </a:r>
            <a:r>
              <a:rPr lang="en-US" sz="20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shrubs</a:t>
            </a:r>
            <a:r>
              <a:rPr lang="en-US" sz="20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can be</a:t>
            </a:r>
            <a:r>
              <a:rPr lang="en-US" sz="20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grown</a:t>
            </a:r>
            <a:r>
              <a:rPr lang="en-US" sz="20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along the</a:t>
            </a:r>
            <a:r>
              <a:rPr lang="en-US" sz="20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paths.</a:t>
            </a:r>
          </a:p>
          <a:p>
            <a:pPr marL="800100" marR="0" lvl="1" indent="-342900" algn="just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770255" algn="l"/>
                <a:tab pos="770890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Shrubs</a:t>
            </a:r>
            <a:r>
              <a:rPr lang="en-US" sz="20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effectively break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monotony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a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large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open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space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</a:p>
          <a:p>
            <a:pPr marL="608330" marR="0" indent="-342900" algn="just">
              <a:spcBef>
                <a:spcPts val="18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e.g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flowering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shrubs: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Rose,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jasmine, hibiscus,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ixora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hemelia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lantana,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narium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Tecoma</a:t>
            </a:r>
            <a:r>
              <a:rPr lang="en-US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stens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etc.</a:t>
            </a:r>
          </a:p>
          <a:p>
            <a:pPr marL="608330" marR="0" indent="-342900" algn="just">
              <a:spcBef>
                <a:spcPts val="22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e.g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foliage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shrubs: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Croton,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duranta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acalypha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aralia,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eranthemum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thuja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etc.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181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1" y="6477000"/>
            <a:ext cx="9143999" cy="381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399" y="190500"/>
            <a:ext cx="8991599" cy="5991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marR="0" algn="just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Climbers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Creepers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59715" lvl="0" indent="-34290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4946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Climbers:</a:t>
            </a:r>
            <a:r>
              <a:rPr lang="en-US" sz="2000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Climbers</a:t>
            </a:r>
            <a:r>
              <a:rPr lang="en-US" sz="2000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2000" spc="1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defined</a:t>
            </a:r>
            <a:r>
              <a:rPr lang="en-US" sz="2000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as</a:t>
            </a:r>
            <a:r>
              <a:rPr lang="en-US" sz="2000" spc="1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2000" spc="1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plant</a:t>
            </a:r>
            <a:r>
              <a:rPr lang="en-US" sz="2000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which</a:t>
            </a:r>
            <a:r>
              <a:rPr lang="en-US" sz="2000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possesses</a:t>
            </a:r>
            <a:r>
              <a:rPr lang="en-US" sz="2000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special</a:t>
            </a:r>
            <a:r>
              <a:rPr lang="en-US" sz="2000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structures</a:t>
            </a:r>
            <a:r>
              <a:rPr lang="en-US" sz="2000" spc="1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2000" spc="11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climb</a:t>
            </a:r>
            <a:r>
              <a:rPr lang="en-US" sz="2000" spc="1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over</a:t>
            </a:r>
            <a:r>
              <a:rPr lang="en-US" sz="2000" spc="10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</a:t>
            </a:r>
            <a:r>
              <a:rPr lang="en-US" sz="20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support.</a:t>
            </a:r>
            <a:r>
              <a:rPr lang="en-US" sz="2000" spc="2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These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special structures may be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hook-hike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thorns.</a:t>
            </a:r>
          </a:p>
          <a:p>
            <a:pPr marL="342900" marR="260985" lvl="0" indent="-342900" algn="just">
              <a:lnSpc>
                <a:spcPct val="115000"/>
              </a:lnSpc>
              <a:spcBef>
                <a:spcPts val="1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4946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Creepers</a:t>
            </a:r>
            <a:r>
              <a:rPr lang="en-US" sz="2000" spc="1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2000" spc="1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those</a:t>
            </a:r>
            <a:r>
              <a:rPr lang="en-US" sz="2000" spc="1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plants</a:t>
            </a:r>
            <a:r>
              <a:rPr lang="en-US" sz="2000" spc="1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which</a:t>
            </a:r>
            <a:r>
              <a:rPr lang="en-US" sz="2000" spc="1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2000" spc="1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unable</a:t>
            </a:r>
            <a:r>
              <a:rPr lang="en-US" sz="2000" spc="1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2000" spc="1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climb</a:t>
            </a:r>
            <a:r>
              <a:rPr lang="en-US" sz="2000" spc="1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vertically</a:t>
            </a:r>
            <a:r>
              <a:rPr lang="en-US" sz="2000" spc="1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on</a:t>
            </a:r>
            <a:r>
              <a:rPr lang="en-US" sz="2000" spc="1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their</a:t>
            </a:r>
            <a:r>
              <a:rPr lang="en-US" sz="2000" spc="1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own</a:t>
            </a:r>
            <a:r>
              <a:rPr lang="en-US" sz="2000" spc="1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because</a:t>
            </a:r>
            <a:r>
              <a:rPr lang="en-US" sz="2000" spc="12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000" spc="1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their</a:t>
            </a:r>
            <a:r>
              <a:rPr lang="en-US" sz="2000" spc="-2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weak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stems</a:t>
            </a:r>
            <a:r>
              <a:rPr lang="en-US" sz="2000" dirty="0" smtClean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.</a:t>
            </a:r>
          </a:p>
          <a:p>
            <a:pPr marL="342900" marR="260985" lvl="0" indent="-342900" algn="just">
              <a:lnSpc>
                <a:spcPct val="115000"/>
              </a:lnSpc>
              <a:spcBef>
                <a:spcPts val="1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494665" algn="l"/>
              </a:tabLst>
            </a:pPr>
            <a:endParaRPr lang="en-US" sz="20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265430" marR="0" algn="just">
              <a:lnSpc>
                <a:spcPts val="137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Uses</a:t>
            </a:r>
            <a:r>
              <a:rPr lang="en-US" sz="2000" b="1" spc="-1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000" b="1" spc="-5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climbers</a:t>
            </a:r>
            <a:r>
              <a:rPr lang="en-US" sz="2000" b="1" spc="-1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garden: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257175" lvl="1" indent="-34290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v"/>
              <a:tabLst>
                <a:tab pos="78105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Certain</a:t>
            </a:r>
            <a:r>
              <a:rPr lang="en-US" sz="20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climbers</a:t>
            </a:r>
            <a:r>
              <a:rPr lang="en-US" sz="20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0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grown</a:t>
            </a:r>
            <a:r>
              <a:rPr lang="en-US" sz="20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gardens</a:t>
            </a:r>
            <a:r>
              <a:rPr lang="en-US" sz="20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2000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their</a:t>
            </a:r>
            <a:r>
              <a:rPr lang="en-US" sz="20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attractive</a:t>
            </a:r>
            <a:r>
              <a:rPr lang="en-US" sz="20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foliage.</a:t>
            </a:r>
            <a:r>
              <a:rPr lang="en-US" sz="20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e.</a:t>
            </a:r>
            <a:r>
              <a:rPr lang="en-US" sz="20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g.</a:t>
            </a:r>
            <a:r>
              <a:rPr lang="en-US" sz="2000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Asparagus</a:t>
            </a:r>
            <a:r>
              <a:rPr lang="en-US" sz="2000" i="1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spregeri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Ficus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repens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Hedera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helix,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Scindapsus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aureus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800100" marR="257810" lvl="1" indent="-342900" algn="just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v"/>
              <a:tabLst>
                <a:tab pos="78105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Some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light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climbers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trained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‘screens’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gardens.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Bignonia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venusta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i="1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Jacquemontia</a:t>
            </a:r>
            <a:r>
              <a:rPr lang="en-US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violaceae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i="1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Passiflora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edulis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800100" marR="257175" lvl="1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v"/>
              <a:tabLst>
                <a:tab pos="78105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Climbers like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Allamanda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Antigonon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Aristolochia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elegans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Solanum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seaforthianum</a:t>
            </a:r>
            <a:r>
              <a:rPr lang="en-US" sz="2000" i="1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used on arches, bowers and pergolas.</a:t>
            </a:r>
          </a:p>
          <a:p>
            <a:pPr marL="800100" marR="257175" lvl="1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v"/>
              <a:tabLst>
                <a:tab pos="78105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Heavy climbers like Bougainvillea,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Quisqualis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indica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Petrea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volubilis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Adenocalymma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allicea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Allamanda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cathartica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Scindapsus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Petrea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volubilis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 be trained over strong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pergolas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 on trees which look very attractive.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590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0"/>
            <a:ext cx="457199" cy="381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1" y="6477000"/>
            <a:ext cx="9143999" cy="381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-1" y="145160"/>
            <a:ext cx="8991600" cy="6308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marR="278130" lvl="1" indent="-342900" algn="just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bare wall of building or boundary wall can be covered beautifully by a colorful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climbers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 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foliage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type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climbers.</a:t>
            </a:r>
          </a:p>
          <a:p>
            <a:pPr marL="800100" marR="276860" lvl="1" indent="-342900" algn="just">
              <a:lnSpc>
                <a:spcPct val="112000"/>
              </a:lnSpc>
              <a:spcBef>
                <a:spcPts val="15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Climbers can be used for the purpose of screening to maintain privacy from the adjacent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houses.</a:t>
            </a:r>
          </a:p>
          <a:p>
            <a:pPr marL="800100" marR="275590" lvl="1" indent="-342900" algn="just">
              <a:lnSpc>
                <a:spcPct val="112000"/>
              </a:lnSpc>
              <a:spcBef>
                <a:spcPts val="45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climbers are also grown to be trained on trellis, pergolas, arches,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arbours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against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pillars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 similar structures.</a:t>
            </a:r>
          </a:p>
          <a:p>
            <a:pPr marL="800100" marR="0" lvl="1" indent="-342900" algn="just"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climb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over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net house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 conservatories.</a:t>
            </a:r>
          </a:p>
          <a:p>
            <a:pPr marL="800100" marR="275590" lvl="1" indent="-342900" algn="just">
              <a:lnSpc>
                <a:spcPct val="112000"/>
              </a:lnSpc>
              <a:spcBef>
                <a:spcPts val="21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Climbers are also suitable for roof gardens, where vertical growth is preferred because of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lack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space.</a:t>
            </a:r>
          </a:p>
          <a:p>
            <a:pPr marL="800100" marR="0" lvl="1" indent="-342900" algn="just"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All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over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climber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if properly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used, they serve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brighten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cheer up 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place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800100" marR="0" lvl="1" indent="-342900" algn="just"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723265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59080" lvl="0" indent="-342900" algn="just">
              <a:lnSpc>
                <a:spcPct val="115000"/>
              </a:lnSpc>
              <a:spcBef>
                <a:spcPts val="15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4946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Climbers are very important ornamental plants and are commonly used on walls, arches and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pergolas but in cities their utility is increased for the purpose of screening the premises from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adjacent houses and maintaining privacy.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Bare walls can be most effectively decorated by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growing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colorful climbers.</a:t>
            </a:r>
          </a:p>
          <a:p>
            <a:pPr marL="342900" marR="260985" lvl="0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"/>
              <a:tabLst>
                <a:tab pos="4946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Climbers</a:t>
            </a:r>
            <a:r>
              <a:rPr lang="en-US" sz="2000" spc="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2000" spc="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Creepers</a:t>
            </a:r>
            <a:r>
              <a:rPr lang="en-US" sz="2000" spc="8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2000" spc="6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important</a:t>
            </a:r>
            <a:r>
              <a:rPr lang="en-US" sz="2000" spc="8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group</a:t>
            </a:r>
            <a:r>
              <a:rPr lang="en-US" sz="2000" spc="7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2000" spc="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plants</a:t>
            </a:r>
            <a:r>
              <a:rPr lang="en-US" sz="2000" spc="8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which</a:t>
            </a:r>
            <a:r>
              <a:rPr lang="en-US" sz="2000" spc="7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add</a:t>
            </a:r>
            <a:r>
              <a:rPr lang="en-US" sz="2000" spc="8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beauty,</a:t>
            </a:r>
            <a:r>
              <a:rPr lang="en-US" sz="2000" spc="8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color</a:t>
            </a:r>
            <a:r>
              <a:rPr lang="en-US" sz="2000" spc="8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</a:t>
            </a:r>
            <a:r>
              <a:rPr lang="en-US" sz="2000" spc="8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striking</a:t>
            </a:r>
            <a:r>
              <a:rPr lang="en-US" sz="2000" spc="8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way</a:t>
            </a:r>
            <a:r>
              <a:rPr lang="en-US" sz="2000" spc="-29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 fragrance in gardens and artificial structures like wall, arches, pergola, pillars; topiary, etc.</a:t>
            </a:r>
            <a:r>
              <a:rPr lang="en-US" sz="2000" spc="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are</a:t>
            </a:r>
            <a:r>
              <a:rPr lang="en-US" sz="2000" spc="-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well decorated with the</a:t>
            </a:r>
            <a:r>
              <a:rPr lang="en-US" sz="2000" spc="-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help of climbers.</a:t>
            </a:r>
            <a:endParaRPr lang="en-US" sz="20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77081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1" y="6477000"/>
            <a:ext cx="9143999" cy="381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38100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777464"/>
              </p:ext>
            </p:extLst>
          </p:nvPr>
        </p:nvGraphicFramePr>
        <p:xfrm>
          <a:off x="38099" y="1537637"/>
          <a:ext cx="9067798" cy="40952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25387"/>
                <a:gridCol w="4129156"/>
                <a:gridCol w="4413255"/>
              </a:tblGrid>
              <a:tr h="519453">
                <a:tc>
                  <a:txBody>
                    <a:bodyPr/>
                    <a:lstStyle/>
                    <a:p>
                      <a:pPr marL="67945" marR="47625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2340" marR="921385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Climbers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5380" marR="1120775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Creepers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47348">
                <a:tc>
                  <a:txBody>
                    <a:bodyPr/>
                    <a:lstStyle/>
                    <a:p>
                      <a:pPr marL="1968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They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tend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to grow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vertically.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They</a:t>
                      </a:r>
                      <a:r>
                        <a:rPr lang="en-US" sz="1200" spc="14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tends</a:t>
                      </a:r>
                      <a:r>
                        <a:rPr lang="en-US" sz="1200" spc="14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to</a:t>
                      </a:r>
                      <a:r>
                        <a:rPr lang="en-US" sz="1200" spc="15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spread</a:t>
                      </a:r>
                      <a:r>
                        <a:rPr lang="en-US" sz="1200" spc="14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horizontally</a:t>
                      </a:r>
                      <a:r>
                        <a:rPr lang="en-US" sz="1200" spc="15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along</a:t>
                      </a:r>
                      <a:r>
                        <a:rPr lang="en-US" sz="1200" spc="15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the</a:t>
                      </a:r>
                      <a:endParaRPr lang="en-US" sz="1100">
                        <a:effectLst/>
                      </a:endParaRPr>
                    </a:p>
                    <a:p>
                      <a:pPr marL="66675" marR="0" algn="just">
                        <a:lnSpc>
                          <a:spcPts val="1375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soil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and.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17825">
                <a:tc>
                  <a:txBody>
                    <a:bodyPr/>
                    <a:lstStyle/>
                    <a:p>
                      <a:pPr marL="1968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They</a:t>
                      </a:r>
                      <a:r>
                        <a:rPr lang="en-US" sz="1200" spc="-4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climb</a:t>
                      </a:r>
                      <a:r>
                        <a:rPr lang="en-US" sz="1200" spc="-5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on</a:t>
                      </a:r>
                      <a:r>
                        <a:rPr lang="en-US" sz="1200" spc="-4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their</a:t>
                      </a:r>
                      <a:r>
                        <a:rPr lang="en-US" sz="1200" spc="-5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own</a:t>
                      </a:r>
                      <a:r>
                        <a:rPr lang="en-US" sz="1200" spc="-6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They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required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support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for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climbing.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958749">
                <a:tc>
                  <a:txBody>
                    <a:bodyPr/>
                    <a:lstStyle/>
                    <a:p>
                      <a:pPr marL="1968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42545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They</a:t>
                      </a:r>
                      <a:r>
                        <a:rPr lang="en-US" sz="1200" spc="19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possess</a:t>
                      </a:r>
                      <a:r>
                        <a:rPr lang="en-US" sz="1200" spc="19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special</a:t>
                      </a:r>
                      <a:r>
                        <a:rPr lang="en-US" sz="1200" spc="19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structures</a:t>
                      </a:r>
                      <a:r>
                        <a:rPr lang="en-US" sz="1200" spc="19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to</a:t>
                      </a:r>
                      <a:r>
                        <a:rPr lang="en-US" sz="1200" spc="19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climb</a:t>
                      </a:r>
                      <a:r>
                        <a:rPr lang="en-US" sz="1200" spc="-28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over</a:t>
                      </a:r>
                      <a:r>
                        <a:rPr lang="en-US" sz="1200" spc="13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</a:t>
                      </a:r>
                      <a:r>
                        <a:rPr lang="en-US" sz="1200" spc="13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support</a:t>
                      </a:r>
                      <a:r>
                        <a:rPr lang="en-US" sz="1200" spc="13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like</a:t>
                      </a:r>
                      <a:r>
                        <a:rPr lang="en-US" sz="1200" spc="13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hook-hike,</a:t>
                      </a:r>
                      <a:r>
                        <a:rPr lang="en-US" sz="1200" spc="13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thorns,</a:t>
                      </a:r>
                      <a:endParaRPr lang="en-US" sz="1100">
                        <a:effectLst/>
                      </a:endParaRPr>
                    </a:p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tendrils,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etc.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Do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not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posses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special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structures.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17825">
                <a:tc>
                  <a:txBody>
                    <a:bodyPr/>
                    <a:lstStyle/>
                    <a:p>
                      <a:pPr marL="19685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Main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stem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weak.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Main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stem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soft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&amp;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very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weak.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034021">
                <a:tc>
                  <a:txBody>
                    <a:bodyPr/>
                    <a:lstStyle/>
                    <a:p>
                      <a:pPr marL="1968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  <a:tab pos="1531620" algn="l"/>
                          <a:tab pos="2203450" algn="l"/>
                        </a:tabLst>
                      </a:pPr>
                      <a:r>
                        <a:rPr lang="en-US" sz="1200">
                          <a:effectLst/>
                        </a:rPr>
                        <a:t>eg.	Bignonia,	Ficus	repens,</a:t>
                      </a:r>
                      <a:endParaRPr lang="en-US" sz="1100">
                        <a:effectLst/>
                      </a:endParaRPr>
                    </a:p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Bougainvillea,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etc.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eg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Morning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glory,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Railway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creeper etc.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33400" y="433754"/>
            <a:ext cx="6217600" cy="4587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b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 </a:t>
            </a:r>
            <a:r>
              <a:rPr lang="en-US" sz="2400" b="1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between climbers and creepers </a:t>
            </a:r>
            <a:endParaRPr lang="en-US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4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5081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1319475"/>
            <a:ext cx="9143999" cy="954107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Principles of landscaping. Landscape uses of trees, shrubs and climbers.</a:t>
            </a: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259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52167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0" y="260835"/>
            <a:ext cx="9067799" cy="5860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Principles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Landscape</a:t>
            </a:r>
            <a:r>
              <a:rPr lang="en-US" sz="20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Gardening:</a:t>
            </a:r>
          </a:p>
          <a:p>
            <a:pPr marL="265430" marR="0" indent="0" algn="just">
              <a:spcBef>
                <a:spcPts val="8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There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some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principles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keep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mind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when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landscaping the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garden.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They are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mentioned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here.</a:t>
            </a:r>
          </a:p>
          <a:p>
            <a:pPr marL="285750" marR="276860" lvl="0" indent="-28575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Axis:</a:t>
            </a:r>
            <a:r>
              <a:rPr lang="en-US" sz="2000" b="1" spc="2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b="1" spc="2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This</a:t>
            </a:r>
            <a:r>
              <a:rPr lang="en-US" sz="2000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z="2000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en-US" sz="2000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imaginary</a:t>
            </a:r>
            <a:r>
              <a:rPr lang="en-US" sz="2000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line</a:t>
            </a:r>
            <a:r>
              <a:rPr lang="en-US" sz="2000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any</a:t>
            </a:r>
            <a:r>
              <a:rPr lang="en-US" sz="2000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z="2000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round</a:t>
            </a:r>
            <a:r>
              <a:rPr lang="en-US" sz="2000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which</a:t>
            </a:r>
            <a:r>
              <a:rPr lang="en-US" sz="2000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spc="2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z="2000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created</a:t>
            </a:r>
            <a:r>
              <a:rPr lang="en-US" sz="2000" spc="2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striking</a:t>
            </a:r>
            <a:r>
              <a:rPr lang="en-US" sz="20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balance.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27686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Unity:-</a:t>
            </a:r>
            <a:r>
              <a:rPr lang="en-US" sz="2000" b="1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Unity</a:t>
            </a:r>
            <a:r>
              <a:rPr lang="en-US" sz="20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z="20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z="20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very</a:t>
            </a:r>
            <a:r>
              <a:rPr lang="en-US" sz="20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important</a:t>
            </a:r>
            <a:r>
              <a:rPr lang="en-US" sz="20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will</a:t>
            </a:r>
            <a:r>
              <a:rPr lang="en-US" sz="20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improve</a:t>
            </a:r>
            <a:r>
              <a:rPr lang="en-US" sz="20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artistic</a:t>
            </a:r>
            <a:r>
              <a:rPr lang="en-US" sz="2000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look</a:t>
            </a:r>
            <a:r>
              <a:rPr lang="en-US" sz="20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0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thegarden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Unity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has to be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achieved</a:t>
            </a:r>
            <a:r>
              <a:rPr lang="en-US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from various angles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1180" marR="0" indent="-285750" algn="just">
              <a:lnSpc>
                <a:spcPts val="136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 achieved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 using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mass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planting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repetition.</a:t>
            </a:r>
          </a:p>
          <a:p>
            <a:pPr marL="285750" marR="273050" lvl="0" indent="-285750" algn="just">
              <a:lnSpc>
                <a:spcPct val="115000"/>
              </a:lnSpc>
              <a:spcBef>
                <a:spcPts val="19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Mass</a:t>
            </a:r>
            <a:r>
              <a:rPr lang="en-US" sz="2000" b="1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effect:-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use of single plant species in large numbers in one place is done to have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mass effect. One should see that such mass arrangements do not become monotonous; the sizes of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masses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should be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varied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272415" lvl="0" indent="-28575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Repetition:-</a:t>
            </a:r>
            <a:r>
              <a:rPr lang="en-US" sz="2000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refers to repeated use of features like plants with identical shape, in form,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texture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colour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Hedge, Avenue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planting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273050" lvl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Focal point:-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focal point in every garden is 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centre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of attraction which is generally 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architectural feature focused as a point of interest such as statue, fountain, rockery etc. It involves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leading visual observation towards a feature by placement of the feature e.g. center of the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corner of the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0"/>
            <a:ext cx="457199" cy="381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45969"/>
            <a:ext cx="8991599" cy="6588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276225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Space:-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aim of garden design should be such that the garden should appear larger than it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actual size. The aim of every garden design should be such that the garden should appear larger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than its actual size. One way of achieving this is to keep vast open spaces, preferably under lawn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restrict the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plantings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periphery, normally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avoiding any planting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centre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Balance:-    </a:t>
            </a:r>
            <a:r>
              <a:rPr lang="en-US" b="1" spc="2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refers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equilibrium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quality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usual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attraction,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just">
              <a:spcBef>
                <a:spcPts val="21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Correct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positioning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plants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features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create well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balanced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design</a:t>
            </a:r>
            <a:endParaRPr lang="en-US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742950" marR="0" lvl="1" indent="-285750" algn="just"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It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is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used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maintain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optimum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symmetry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 garden.</a:t>
            </a:r>
            <a:endParaRPr lang="en-US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0" lvl="0" indent="-342900" algn="just">
              <a:spcBef>
                <a:spcPts val="19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Rhythm:-</a:t>
            </a:r>
            <a:r>
              <a:rPr lang="en-US" b="1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Repetition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same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object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equal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distance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called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rhythm.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74955" lvl="0" indent="-342900" algn="just">
              <a:lnSpc>
                <a:spcPct val="115000"/>
              </a:lnSpc>
              <a:spcBef>
                <a:spcPts val="22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Divisional</a:t>
            </a:r>
            <a:r>
              <a:rPr lang="en-US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Lines:-</a:t>
            </a:r>
            <a:r>
              <a:rPr lang="en-US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landscape design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there should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 such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hard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fast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divisional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lines,the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necessity of dividing or rather screening a compost pit or mail's quarter or 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vegetable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from the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rest of the garden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ts val="137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Proportion</a:t>
            </a:r>
            <a:r>
              <a:rPr lang="en-US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Scale:-</a:t>
            </a:r>
          </a:p>
          <a:p>
            <a:pPr marL="742950" marR="276225" lvl="1" indent="-285750" algn="just">
              <a:lnSpc>
                <a:spcPct val="113000"/>
              </a:lnSpc>
              <a:spcBef>
                <a:spcPts val="21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Proportion</a:t>
            </a:r>
            <a:r>
              <a:rPr lang="en-US" spc="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refers</a:t>
            </a:r>
            <a:r>
              <a:rPr lang="en-US" spc="6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pc="7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pc="6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size</a:t>
            </a:r>
            <a:r>
              <a:rPr lang="en-US" spc="5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pc="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parts</a:t>
            </a:r>
            <a:r>
              <a:rPr lang="en-US" spc="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pc="6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pc="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design</a:t>
            </a:r>
            <a:r>
              <a:rPr lang="en-US" spc="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</a:t>
            </a:r>
            <a:r>
              <a:rPr lang="en-US" spc="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relation</a:t>
            </a:r>
            <a:r>
              <a:rPr lang="en-US" spc="7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pc="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each</a:t>
            </a:r>
            <a:r>
              <a:rPr lang="en-US" spc="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other</a:t>
            </a:r>
            <a:r>
              <a:rPr lang="en-US" spc="7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pc="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pc="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design</a:t>
            </a:r>
            <a:r>
              <a:rPr lang="en-US" spc="-29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as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whole.Scale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refers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the size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an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object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or objects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 relation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the surroundings.</a:t>
            </a:r>
            <a:endParaRPr lang="en-US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74320" lvl="0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  <a:tab pos="1252855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Texture:-	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Texture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describes</a:t>
            </a:r>
            <a:r>
              <a:rPr lang="en-US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surface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quality</a:t>
            </a:r>
            <a:r>
              <a:rPr lang="en-US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en-U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object</a:t>
            </a:r>
            <a:r>
              <a:rPr lang="en-US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than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</a:t>
            </a:r>
            <a:r>
              <a:rPr lang="en-US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seen</a:t>
            </a:r>
            <a:r>
              <a:rPr lang="en-US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left,</a:t>
            </a:r>
            <a:r>
              <a:rPr lang="en-U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surface</a:t>
            </a:r>
            <a:r>
              <a:rPr lang="en-US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landscape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includes</a:t>
            </a:r>
            <a:r>
              <a:rPr lang="en-US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buildings, walks, ground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covers and plants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74320" lvl="0" indent="-34290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Time</a:t>
            </a:r>
            <a:r>
              <a:rPr lang="en-US" b="1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b="1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Light:-</a:t>
            </a:r>
            <a:r>
              <a:rPr lang="en-US" b="1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good</a:t>
            </a:r>
            <a:r>
              <a:rPr lang="en-U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planner</a:t>
            </a:r>
            <a:r>
              <a:rPr lang="en-US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must</a:t>
            </a:r>
            <a:r>
              <a:rPr lang="en-U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roughly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take</a:t>
            </a:r>
            <a:r>
              <a:rPr lang="en-US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account</a:t>
            </a:r>
            <a:r>
              <a:rPr lang="en-U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seasonal</a:t>
            </a:r>
            <a:r>
              <a:rPr lang="en-US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movement</a:t>
            </a:r>
            <a:r>
              <a:rPr lang="en-US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sun shade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light area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likely to fall during different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parts of the season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323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5334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64477" y="76200"/>
            <a:ext cx="9067800" cy="3315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>
              <a:lnSpc>
                <a:spcPts val="1375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94665" algn="l"/>
              </a:tabLs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Colour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:-</a:t>
            </a:r>
          </a:p>
          <a:p>
            <a:pPr marL="1008380" marR="0" indent="-285750" algn="just">
              <a:spcBef>
                <a:spcPts val="20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Colour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used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direct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attraction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the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scape.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Three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basic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colour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schemes are</a:t>
            </a:r>
          </a:p>
          <a:p>
            <a:pPr marL="551180" marR="0" indent="-285750" algn="just">
              <a:spcBef>
                <a:spcPts val="21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Monochromatic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ii)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Analogous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iii)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Complementary</a:t>
            </a:r>
          </a:p>
          <a:p>
            <a:pPr marL="285750" marR="0" lvl="0" indent="-285750" algn="just"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658495" algn="l"/>
                <a:tab pos="65913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Mobility:-</a:t>
            </a:r>
          </a:p>
          <a:p>
            <a:pPr marL="742950" marR="0" lvl="1" indent="-285750" algn="just">
              <a:spcBef>
                <a:spcPts val="21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2630" algn="l"/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Mobility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means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gradual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changes or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sudden</a:t>
            </a:r>
            <a:r>
              <a:rPr lang="en-US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change.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Garden should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be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mobile.</a:t>
            </a:r>
          </a:p>
          <a:p>
            <a:pPr marL="742950" marR="275590" lvl="1" indent="-285750" algn="just">
              <a:lnSpc>
                <a:spcPct val="113000"/>
              </a:lnSpc>
              <a:spcBef>
                <a:spcPts val="20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2630" algn="l"/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It</a:t>
            </a:r>
            <a:r>
              <a:rPr lang="en-US" spc="15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can</a:t>
            </a:r>
            <a:r>
              <a:rPr lang="en-US" spc="1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be</a:t>
            </a:r>
            <a:r>
              <a:rPr lang="en-US" spc="1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obtained</a:t>
            </a:r>
            <a:r>
              <a:rPr lang="en-US" spc="1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by</a:t>
            </a:r>
            <a:r>
              <a:rPr lang="en-US" spc="1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pc="1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arrangement</a:t>
            </a:r>
            <a:r>
              <a:rPr lang="en-US" spc="1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pc="1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objects</a:t>
            </a:r>
            <a:r>
              <a:rPr lang="en-US" spc="15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with</a:t>
            </a:r>
            <a:r>
              <a:rPr lang="en-US" spc="1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varying</a:t>
            </a:r>
            <a:r>
              <a:rPr lang="en-US" spc="1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texture,</a:t>
            </a:r>
            <a:r>
              <a:rPr lang="en-US" spc="1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forms</a:t>
            </a:r>
            <a:r>
              <a:rPr lang="en-US" spc="1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or</a:t>
            </a:r>
            <a:r>
              <a:rPr lang="en-US" spc="1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sizes</a:t>
            </a:r>
            <a:r>
              <a:rPr lang="en-US" spc="1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</a:t>
            </a:r>
            <a:r>
              <a:rPr lang="en-US" spc="-2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logical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order.</a:t>
            </a:r>
          </a:p>
          <a:p>
            <a:pPr marL="285750" marR="0" lvl="0" indent="-285750" algn="just"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4699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style:-</a:t>
            </a:r>
          </a:p>
          <a:p>
            <a:pPr marL="742950" marR="546100" lvl="1" indent="-285750" algn="just">
              <a:lnSpc>
                <a:spcPct val="113000"/>
              </a:lnSpc>
              <a:spcBef>
                <a:spcPts val="21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2630" algn="l"/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Garden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styles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have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been changed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time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time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with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new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ideas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necessities.</a:t>
            </a:r>
            <a:r>
              <a:rPr lang="en-US" spc="-2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endParaRPr lang="en-US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615" y="3427149"/>
            <a:ext cx="9067800" cy="2519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430" marR="0" algn="just">
              <a:spcBef>
                <a:spcPts val="105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General</a:t>
            </a:r>
            <a:r>
              <a:rPr lang="en-US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Principles of</a:t>
            </a:r>
            <a:r>
              <a:rPr lang="en-US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 Design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0" lvl="0" indent="-342900" algn="just">
              <a:spcBef>
                <a:spcPts val="22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Simplicity:</a:t>
            </a:r>
          </a:p>
          <a:p>
            <a:pPr marL="800100" marR="0" lvl="1" indent="-342900" algn="just">
              <a:spcBef>
                <a:spcPts val="21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951230" algn="l"/>
                <a:tab pos="95186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Garden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design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should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be</a:t>
            </a:r>
            <a:r>
              <a:rPr lang="en-US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simple.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It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should not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have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scope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for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under complexity.</a:t>
            </a:r>
          </a:p>
          <a:p>
            <a:pPr marL="800100" marR="0" lvl="1" indent="-342900" algn="just">
              <a:spcBef>
                <a:spcPts val="20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951230" algn="l"/>
                <a:tab pos="951865" algn="l"/>
              </a:tabLst>
            </a:pP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Visitors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should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catch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entire</a:t>
            </a:r>
            <a:r>
              <a:rPr lang="en-US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effect.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Visitors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should</a:t>
            </a:r>
            <a:r>
              <a:rPr lang="en-US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know</a:t>
            </a:r>
            <a:r>
              <a:rPr lang="en-US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purpose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garden</a:t>
            </a:r>
            <a:r>
              <a:rPr lang="en-US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design/plan.</a:t>
            </a:r>
          </a:p>
          <a:p>
            <a:pPr marL="342900" marR="0" lvl="0" indent="-342900" algn="just">
              <a:spcBef>
                <a:spcPts val="20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Ideal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should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have space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i.e.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overcrowding of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should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avoided.</a:t>
            </a:r>
          </a:p>
          <a:p>
            <a:pPr marL="342900" marR="261620" lvl="0" indent="-34290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Judicious</a:t>
            </a:r>
            <a:r>
              <a:rPr lang="en-US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uses</a:t>
            </a:r>
            <a:r>
              <a:rPr lang="en-US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more</a:t>
            </a:r>
            <a:r>
              <a:rPr lang="en-US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number</a:t>
            </a:r>
            <a:r>
              <a:rPr lang="en-US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varieties/species</a:t>
            </a:r>
            <a:r>
              <a:rPr lang="en-US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plants,</a:t>
            </a:r>
            <a:r>
              <a:rPr lang="en-US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instead</a:t>
            </a:r>
            <a:r>
              <a:rPr lang="en-US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going</a:t>
            </a:r>
            <a:r>
              <a:rPr lang="en-US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few</a:t>
            </a:r>
            <a:r>
              <a:rPr lang="en-US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go for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more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number of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plants because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 serves two purposes.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</a:t>
            </a:r>
            <a:r>
              <a:rPr lang="en-US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Increases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aesthetic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beauty.	b) Serves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scientific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purpose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1" y="6546773"/>
            <a:ext cx="9143999" cy="3112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35169" y="381000"/>
            <a:ext cx="89916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21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path/ drive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should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 too straight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long.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should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layout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owners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comfort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convenience.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Natural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grade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greens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taken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consideration.</a:t>
            </a:r>
          </a:p>
          <a:p>
            <a:pPr marL="342900" marR="262255" lvl="0" indent="-34290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All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features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should</a:t>
            </a:r>
            <a:r>
              <a:rPr lang="en-US" sz="20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en-US" sz="20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accommodated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proper</a:t>
            </a:r>
            <a:r>
              <a:rPr lang="en-US" sz="20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place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proportionate</a:t>
            </a:r>
            <a:r>
              <a:rPr lang="en-US" sz="20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manner,</a:t>
            </a:r>
            <a:r>
              <a:rPr lang="en-US" sz="20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careful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selection of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plant and also increase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beauty</a:t>
            </a:r>
            <a:r>
              <a:rPr lang="en-US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garden.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should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comfortable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living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(Private garden).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should serve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perfect place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passing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leisure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time.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Easy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maintain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carry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out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all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intercultural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operations.</a:t>
            </a:r>
          </a:p>
          <a:p>
            <a:pPr marL="342900" marR="257810" lvl="0" indent="-342900" algn="just">
              <a:lnSpc>
                <a:spcPct val="150000"/>
              </a:lnSpc>
              <a:spcBef>
                <a:spcPts val="21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Ø"/>
              <a:tabLst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When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say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z="2000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complete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should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look</a:t>
            </a:r>
            <a:r>
              <a:rPr lang="en-US" sz="2000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beautiful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should</a:t>
            </a:r>
            <a:r>
              <a:rPr lang="en-US" sz="2000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give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pleasant</a:t>
            </a:r>
            <a:r>
              <a:rPr lang="en-US" sz="20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look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the garden.</a:t>
            </a: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-1" y="6546773"/>
            <a:ext cx="9143999" cy="31122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9308"/>
            <a:ext cx="9144000" cy="71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marR="546100" algn="just">
              <a:lnSpc>
                <a:spcPct val="113000"/>
              </a:lnSpc>
              <a:spcBef>
                <a:spcPts val="210"/>
              </a:spcBef>
              <a:spcAft>
                <a:spcPts val="0"/>
              </a:spcAft>
              <a:tabLst>
                <a:tab pos="722630" algn="l"/>
                <a:tab pos="723265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There are</a:t>
            </a: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three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basic garden styles given as under:</a:t>
            </a:r>
          </a:p>
          <a:p>
            <a:pPr marL="265430" marR="0" algn="just">
              <a:spcBef>
                <a:spcPts val="0"/>
              </a:spcBef>
              <a:spcAft>
                <a:spcPts val="21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Difference</a:t>
            </a:r>
            <a:r>
              <a:rPr lang="en-US" sz="2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between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formal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informal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garden: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951560"/>
              </p:ext>
            </p:extLst>
          </p:nvPr>
        </p:nvGraphicFramePr>
        <p:xfrm>
          <a:off x="152400" y="990602"/>
          <a:ext cx="8991597" cy="54101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2795"/>
                <a:gridCol w="3863300"/>
                <a:gridCol w="530513"/>
                <a:gridCol w="4114989"/>
              </a:tblGrid>
              <a:tr h="290752">
                <a:tc gridSpan="2">
                  <a:txBody>
                    <a:bodyPr/>
                    <a:lstStyle/>
                    <a:p>
                      <a:pPr marL="991870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Formal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garden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04203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Informal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garden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9689">
                <a:tc>
                  <a:txBody>
                    <a:bodyPr/>
                    <a:lstStyle/>
                    <a:p>
                      <a:pPr marL="62865" marR="4191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More</a:t>
                      </a:r>
                      <a:r>
                        <a:rPr lang="en-US" sz="1200" spc="28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stress</a:t>
                      </a:r>
                      <a:r>
                        <a:rPr lang="en-US" sz="1200" spc="59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on</a:t>
                      </a:r>
                      <a:r>
                        <a:rPr lang="en-US" sz="1200" spc="58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geometrical</a:t>
                      </a:r>
                      <a:r>
                        <a:rPr lang="en-US" sz="1200" spc="59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balance,</a:t>
                      </a:r>
                      <a:endParaRPr lang="en-US" sz="1100">
                        <a:effectLst/>
                      </a:endParaRPr>
                    </a:p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each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thing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use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very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proportionate.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905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Stress</a:t>
                      </a:r>
                      <a:r>
                        <a:rPr lang="en-US" sz="1200" spc="2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on</a:t>
                      </a:r>
                      <a:r>
                        <a:rPr lang="en-US" sz="1200" spc="2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natural</a:t>
                      </a:r>
                      <a:r>
                        <a:rPr lang="en-US" sz="1200" spc="3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balance</a:t>
                      </a:r>
                      <a:r>
                        <a:rPr lang="en-US" sz="1200" spc="3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by</a:t>
                      </a:r>
                      <a:r>
                        <a:rPr lang="en-US" sz="1200" spc="2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other</a:t>
                      </a:r>
                      <a:r>
                        <a:rPr lang="en-US" sz="1200" spc="2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principle</a:t>
                      </a:r>
                      <a:endParaRPr lang="en-US" sz="1100">
                        <a:effectLst/>
                      </a:endParaRPr>
                    </a:p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rather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than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geometrically.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90752">
                <a:tc>
                  <a:txBody>
                    <a:bodyPr/>
                    <a:lstStyle/>
                    <a:p>
                      <a:pPr marL="62865" marR="4191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figure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 more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important than idea.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90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idea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more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important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than figure.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92592">
                <a:tc>
                  <a:txBody>
                    <a:bodyPr/>
                    <a:lstStyle/>
                    <a:p>
                      <a:pPr marL="62865" marR="4191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Even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/leveled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land.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905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leveled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land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preferred.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09689">
                <a:tc>
                  <a:txBody>
                    <a:bodyPr/>
                    <a:lstStyle/>
                    <a:p>
                      <a:pPr marL="62865" marR="4191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More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importance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on straightness.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90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More</a:t>
                      </a:r>
                      <a:r>
                        <a:rPr lang="en-US" sz="1200" spc="19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importance</a:t>
                      </a:r>
                      <a:r>
                        <a:rPr lang="en-US" sz="1200" spc="49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on</a:t>
                      </a:r>
                      <a:r>
                        <a:rPr lang="en-US" sz="1200" spc="50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curved</a:t>
                      </a:r>
                      <a:r>
                        <a:rPr lang="en-US" sz="1200" spc="49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and</a:t>
                      </a:r>
                      <a:r>
                        <a:rPr lang="en-US" sz="1200" spc="49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round</a:t>
                      </a:r>
                      <a:endParaRPr lang="en-US" sz="1100">
                        <a:effectLst/>
                      </a:endParaRPr>
                    </a:p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mass.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91672">
                <a:tc>
                  <a:txBody>
                    <a:bodyPr/>
                    <a:lstStyle/>
                    <a:p>
                      <a:pPr marL="62865" marR="41910" algn="just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Balance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symmetrical.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905" marR="0" algn="just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Balance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asymmetrical.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84265">
                <a:tc>
                  <a:txBody>
                    <a:bodyPr/>
                    <a:lstStyle/>
                    <a:p>
                      <a:pPr marL="62865" marR="4191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Annual</a:t>
                      </a:r>
                      <a:r>
                        <a:rPr lang="en-US" sz="1200" spc="18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and</a:t>
                      </a:r>
                      <a:r>
                        <a:rPr lang="en-US" sz="1200" spc="19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perennials</a:t>
                      </a:r>
                      <a:r>
                        <a:rPr lang="en-US" sz="1200" spc="19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both</a:t>
                      </a:r>
                      <a:r>
                        <a:rPr lang="en-US" sz="1200" spc="18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have</a:t>
                      </a:r>
                      <a:r>
                        <a:rPr lang="en-US" sz="1200" spc="18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equal</a:t>
                      </a:r>
                      <a:endParaRPr lang="en-US" sz="1100">
                        <a:effectLst/>
                      </a:endParaRPr>
                    </a:p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importance.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90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Perennials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have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more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importance.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82425">
                <a:tc>
                  <a:txBody>
                    <a:bodyPr/>
                    <a:lstStyle/>
                    <a:p>
                      <a:pPr marL="62865" marR="4191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Design</a:t>
                      </a:r>
                      <a:r>
                        <a:rPr lang="en-US" sz="1200" spc="4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</a:t>
                      </a:r>
                      <a:r>
                        <a:rPr lang="en-US" sz="1200" spc="4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prepared</a:t>
                      </a:r>
                      <a:r>
                        <a:rPr lang="en-US" sz="1200" spc="4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according</a:t>
                      </a:r>
                      <a:r>
                        <a:rPr lang="en-US" sz="1200" spc="4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to</a:t>
                      </a:r>
                      <a:r>
                        <a:rPr lang="en-US" sz="1200" spc="4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the</a:t>
                      </a:r>
                      <a:r>
                        <a:rPr lang="en-US" sz="1200" spc="3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plan</a:t>
                      </a:r>
                      <a:endParaRPr lang="en-US" sz="1100">
                        <a:effectLst/>
                      </a:endParaRPr>
                    </a:p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be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used.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90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Plan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made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fit to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the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landscape.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92592">
                <a:tc>
                  <a:txBody>
                    <a:bodyPr/>
                    <a:lstStyle/>
                    <a:p>
                      <a:pPr marL="62865" marR="4191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Highly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dominated by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rules.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90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Less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dominated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by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rules.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90752">
                <a:tc>
                  <a:txBody>
                    <a:bodyPr/>
                    <a:lstStyle/>
                    <a:p>
                      <a:pPr marL="62865" marR="4191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It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creation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of artificial scenery.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890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Creation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of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natural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scenery.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90752">
                <a:tc>
                  <a:txBody>
                    <a:bodyPr/>
                    <a:lstStyle/>
                    <a:p>
                      <a:pPr marL="62865" marR="4191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Small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area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required.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80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Large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area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is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required.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84265">
                <a:tc>
                  <a:txBody>
                    <a:bodyPr/>
                    <a:lstStyle/>
                    <a:p>
                      <a:pPr marL="61595" marR="4191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627380" algn="l"/>
                          <a:tab pos="1284605" algn="l"/>
                          <a:tab pos="1915160" algn="l"/>
                          <a:tab pos="2447925" algn="l"/>
                        </a:tabLst>
                      </a:pPr>
                      <a:r>
                        <a:rPr lang="en-US" sz="1200">
                          <a:effectLst/>
                        </a:rPr>
                        <a:t>Types:	Mughal,	Persian,	Italian	&amp;</a:t>
                      </a:r>
                      <a:endParaRPr lang="en-US" sz="1100">
                        <a:effectLst/>
                      </a:endParaRPr>
                    </a:p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French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garden.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0490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 algn="just">
                        <a:lnSpc>
                          <a:spcPts val="137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Types: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Japanese</a:t>
                      </a:r>
                      <a:r>
                        <a:rPr lang="en-US" sz="1200" spc="-1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&amp;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English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garden.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44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04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1" y="304800"/>
            <a:ext cx="9143999" cy="5642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3025" marR="0" algn="just">
              <a:spcBef>
                <a:spcPts val="360"/>
              </a:spcBef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</a:t>
            </a:r>
            <a:r>
              <a:rPr lang="en-US" sz="2000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Trees,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Shrubs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Climber</a:t>
            </a:r>
            <a:r>
              <a:rPr lang="en-US" sz="2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the</a:t>
            </a:r>
            <a:r>
              <a:rPr lang="en-US" sz="20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landscape/Garden</a:t>
            </a:r>
            <a:r>
              <a:rPr lang="en-US" sz="2000" b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205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  <a:tabLst>
                <a:tab pos="381000" algn="l"/>
              </a:tabLst>
            </a:pPr>
            <a:r>
              <a:rPr lang="en-US" sz="2000" b="1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Trees</a:t>
            </a:r>
            <a:r>
              <a:rPr lang="en-US" sz="2000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265430" marR="260350" indent="22860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Trees are big, tall perennial plants having very thick and hard distinct stems called as trunk and</a:t>
            </a:r>
            <a:r>
              <a:rPr lang="en-US" sz="2000" spc="-28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crown at the top. This single main stem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i.e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trunk give rises to many branches bearing leaves and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fruits.</a:t>
            </a:r>
          </a:p>
          <a:p>
            <a:pPr marL="742950" marR="274320" lvl="1" indent="-285750" algn="just">
              <a:lnSpc>
                <a:spcPct val="150000"/>
              </a:lnSpc>
              <a:spcBef>
                <a:spcPts val="15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Trees</a:t>
            </a:r>
            <a:r>
              <a:rPr lang="en-US" sz="2000" spc="16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are</a:t>
            </a:r>
            <a:r>
              <a:rPr lang="en-US" sz="2000" spc="15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essential</a:t>
            </a:r>
            <a:r>
              <a:rPr lang="en-US" sz="2000" spc="1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feature</a:t>
            </a:r>
            <a:r>
              <a:rPr lang="en-US" sz="2000" spc="15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2000" spc="15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z="2000" spc="16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landscape</a:t>
            </a:r>
            <a:r>
              <a:rPr lang="en-US" sz="2000" spc="15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garden,</a:t>
            </a:r>
            <a:r>
              <a:rPr lang="en-US" sz="2000" spc="1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roadside</a:t>
            </a:r>
            <a:r>
              <a:rPr lang="en-US" sz="2000" spc="16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planting,</a:t>
            </a:r>
            <a:r>
              <a:rPr lang="en-US" sz="2000" spc="1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public</a:t>
            </a:r>
            <a:r>
              <a:rPr lang="en-US" sz="2000" spc="15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parks,</a:t>
            </a:r>
            <a:r>
              <a:rPr lang="en-US" sz="2000" spc="15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along</a:t>
            </a:r>
            <a:r>
              <a:rPr lang="en-US" sz="2000" spc="-2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railway</a:t>
            </a:r>
            <a:r>
              <a:rPr lang="en-US" sz="20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line, in school and colleges</a:t>
            </a:r>
            <a:r>
              <a:rPr lang="en-US" sz="20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 in private</a:t>
            </a:r>
            <a:r>
              <a:rPr lang="en-US" sz="20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garden also.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3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It</a:t>
            </a:r>
            <a:r>
              <a:rPr lang="en-US" sz="20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provides</a:t>
            </a:r>
            <a:r>
              <a:rPr lang="en-US" sz="20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shade,</a:t>
            </a:r>
            <a:r>
              <a:rPr lang="en-US" sz="20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shelter and</a:t>
            </a:r>
            <a:r>
              <a:rPr lang="en-US" sz="20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makes</a:t>
            </a:r>
            <a:r>
              <a:rPr lang="en-US" sz="20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summer</a:t>
            </a:r>
            <a:r>
              <a:rPr lang="en-US" sz="20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pleasant.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21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Bears</a:t>
            </a:r>
            <a:r>
              <a:rPr lang="en-US" sz="20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beautiful</a:t>
            </a:r>
            <a:r>
              <a:rPr lang="en-US" sz="20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flowers</a:t>
            </a:r>
            <a:r>
              <a:rPr lang="en-US" sz="20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20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foliage.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Some</a:t>
            </a:r>
            <a:r>
              <a:rPr lang="en-US" sz="2000" spc="-5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trees provide</a:t>
            </a:r>
            <a:r>
              <a:rPr lang="en-US" sz="2000" spc="-1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fruits. </a:t>
            </a:r>
            <a:endParaRPr lang="en-US" sz="2000" dirty="0" smtClean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R="0" lvl="1"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buSzPts val="1200"/>
              <a:tabLst>
                <a:tab pos="722630" algn="l"/>
                <a:tab pos="723265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•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	Trees plays important role in controlling pollution in cities and town.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Some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species of trees are used for beautification.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22630" algn="l"/>
                <a:tab pos="723265" algn="l"/>
              </a:tabLst>
            </a:pPr>
            <a:r>
              <a:rPr lang="en-US" sz="20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Delight </a:t>
            </a:r>
            <a:r>
              <a:rPr lang="en-US" sz="20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 refresh the eye with their green foliage</a:t>
            </a:r>
            <a:r>
              <a:rPr lang="en-US" sz="20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en-US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6695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</TotalTime>
  <Words>2050</Words>
  <Application>Microsoft Office PowerPoint</Application>
  <PresentationFormat>On-screen Show (4:3)</PresentationFormat>
  <Paragraphs>187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Nisha Nitharwal</dc:creator>
  <cp:lastModifiedBy>Mahendra</cp:lastModifiedBy>
  <cp:revision>274</cp:revision>
  <cp:lastPrinted>2024-02-10T08:58:42Z</cp:lastPrinted>
  <dcterms:created xsi:type="dcterms:W3CDTF">2019-11-14T04:58:58Z</dcterms:created>
  <dcterms:modified xsi:type="dcterms:W3CDTF">2024-04-17T06:06:35Z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2019-11-14T00:00:00Z</vt:filetime>
  </property>
</Properties>
</file>